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9"/>
  </p:notesMasterIdLst>
  <p:handoutMasterIdLst>
    <p:handoutMasterId r:id="rId30"/>
  </p:handoutMasterIdLst>
  <p:sldIdLst>
    <p:sldId id="652" r:id="rId2"/>
    <p:sldId id="622" r:id="rId3"/>
    <p:sldId id="624" r:id="rId4"/>
    <p:sldId id="625" r:id="rId5"/>
    <p:sldId id="629" r:id="rId6"/>
    <p:sldId id="630" r:id="rId7"/>
    <p:sldId id="631" r:id="rId8"/>
    <p:sldId id="632" r:id="rId9"/>
    <p:sldId id="634" r:id="rId10"/>
    <p:sldId id="635" r:id="rId11"/>
    <p:sldId id="636" r:id="rId12"/>
    <p:sldId id="637" r:id="rId13"/>
    <p:sldId id="638" r:id="rId14"/>
    <p:sldId id="633" r:id="rId15"/>
    <p:sldId id="639" r:id="rId16"/>
    <p:sldId id="640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50" r:id="rId27"/>
    <p:sldId id="651" r:id="rId28"/>
  </p:sldIdLst>
  <p:sldSz cx="12192000" cy="6858000"/>
  <p:notesSz cx="6858000" cy="9144000"/>
  <p:defaultTextStyle>
    <a:defPPr>
      <a:defRPr lang="en-US"/>
    </a:defPPr>
    <a:lvl1pPr marL="0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177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347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523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695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870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047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219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392" algn="l" defTabSz="60917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" userDrawn="1">
          <p15:clr>
            <a:srgbClr val="A4A3A4"/>
          </p15:clr>
        </p15:guide>
        <p15:guide id="2" pos="7512" userDrawn="1">
          <p15:clr>
            <a:srgbClr val="A4A3A4"/>
          </p15:clr>
        </p15:guide>
        <p15:guide id="3">
          <p15:clr>
            <a:srgbClr val="A4A3A4"/>
          </p15:clr>
        </p15:guide>
        <p15:guide id="4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4D4D"/>
    <a:srgbClr val="323638"/>
    <a:srgbClr val="050A09"/>
    <a:srgbClr val="191D1D"/>
    <a:srgbClr val="F1E83C"/>
    <a:srgbClr val="FF6FCF"/>
    <a:srgbClr val="0080FF"/>
    <a:srgbClr val="8A8A8B"/>
    <a:srgbClr val="F0B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50067" autoAdjust="0"/>
  </p:normalViewPr>
  <p:slideViewPr>
    <p:cSldViewPr snapToGrid="0">
      <p:cViewPr varScale="1">
        <p:scale>
          <a:sx n="78" d="100"/>
          <a:sy n="78" d="100"/>
        </p:scale>
        <p:origin x="182" y="43"/>
      </p:cViewPr>
      <p:guideLst>
        <p:guide orient="horz" pos="444"/>
        <p:guide pos="7512"/>
        <p:guide/>
        <p:guide orient="horz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6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DF1C-FC23-714C-829F-49FA9BD2475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FF05-9422-7B46-BBA0-71278BEB3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2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D9111-E949-1441-998E-5A96E5BEBB9A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B1F0C-8C78-934F-90D4-3DE2610FF8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3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177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347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523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695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870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047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219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3392" algn="l" defTabSz="60917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1F0C-8C78-934F-90D4-3DE2610FF8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3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1F0C-8C78-934F-90D4-3DE2610FF8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1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4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1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977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9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2046520"/>
            <a:ext cx="11069506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7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accent3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5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054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5400" b="1" i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52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4406906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5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687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3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18" y="1409687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3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18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18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3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5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3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5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1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accent3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1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8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8157"/>
            <a:ext cx="8656082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383"/>
            <a:ext cx="11058002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7436" y="6546861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7396E38-C396-41FF-B72F-1B21BADAC2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2" y="65246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SYMPOSIUM</a:t>
            </a:r>
          </a:p>
        </p:txBody>
      </p:sp>
    </p:spTree>
    <p:extLst>
      <p:ext uri="{BB962C8B-B14F-4D97-AF65-F5344CB8AC3E}">
        <p14:creationId xmlns:p14="http://schemas.microsoft.com/office/powerpoint/2010/main" val="241563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80" r:id="rId2"/>
    <p:sldLayoutId id="2147483712" r:id="rId3"/>
    <p:sldLayoutId id="2147483707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79" r:id="rId11"/>
    <p:sldLayoutId id="2147483781" r:id="rId12"/>
  </p:sldLayoutIdLst>
  <p:hf hdr="0" dt="0"/>
  <p:txStyles>
    <p:titleStyle>
      <a:lvl1pPr algn="l" defTabSz="913921" rtl="0" eaLnBrk="1" latinLnBrk="0" hangingPunct="1">
        <a:lnSpc>
          <a:spcPct val="8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6" indent="-230066" algn="l" defTabSz="913921" rtl="0" eaLnBrk="1" latinLnBrk="0" hangingPunct="1">
        <a:lnSpc>
          <a:spcPct val="93000"/>
        </a:lnSpc>
        <a:spcBef>
          <a:spcPts val="600"/>
        </a:spcBef>
        <a:buClr>
          <a:schemeClr val="accent4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2" indent="-285602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1" rtl="0" eaLnBrk="1" latinLnBrk="0" hangingPunct="1">
        <a:lnSpc>
          <a:spcPct val="93000"/>
        </a:lnSpc>
        <a:spcBef>
          <a:spcPts val="600"/>
        </a:spcBef>
        <a:buClr>
          <a:schemeClr val="accent4"/>
        </a:buClr>
        <a:buFont typeface="Wingdings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3" indent="-228480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3" indent="-228480" algn="l" defTabSz="913921" rtl="0" eaLnBrk="1" latinLnBrk="0" hangingPunct="1">
        <a:lnSpc>
          <a:spcPct val="93000"/>
        </a:lnSpc>
        <a:spcBef>
          <a:spcPts val="600"/>
        </a:spcBef>
        <a:buClr>
          <a:schemeClr val="accent4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7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1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channel/UCfFk_Xi3XiYkbuzp3Mui87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7083" y="1313645"/>
            <a:ext cx="10702233" cy="6697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IBP Friday’s Training </a:t>
            </a:r>
            <a:r>
              <a:rPr lang="en-US" sz="5300" dirty="0" smtClean="0"/>
              <a:t>session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5300" dirty="0"/>
              <a:t/>
            </a:r>
            <a:br>
              <a:rPr lang="en-US" sz="53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00" y="5969903"/>
            <a:ext cx="1356931" cy="374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849" y="2587174"/>
            <a:ext cx="4324350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24" y="3062224"/>
            <a:ext cx="393036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1575" y="2089913"/>
            <a:ext cx="5840425" cy="3499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37" y="1175488"/>
            <a:ext cx="6298379" cy="5328436"/>
          </a:xfr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HD Silverado Product Offerings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021" y="2129883"/>
            <a:ext cx="5340980" cy="3664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Sierra LD/HD Product Offerings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90" y="1252622"/>
            <a:ext cx="6591649" cy="287701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Colorado – Suburban – Tahoe - Yukon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650" y="1555595"/>
            <a:ext cx="6725465" cy="3746810"/>
          </a:xfr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931" y="1997964"/>
            <a:ext cx="4876800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City Express Van Product Offerings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3277" y="1226634"/>
            <a:ext cx="7641754" cy="4356348"/>
          </a:xfr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463" y="3938933"/>
            <a:ext cx="2810108" cy="15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Warranty or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13" y="1897649"/>
            <a:ext cx="5110969" cy="2942710"/>
          </a:xfrm>
        </p:spPr>
        <p:txBody>
          <a:bodyPr>
            <a:normAutofit/>
          </a:bodyPr>
          <a:lstStyle/>
          <a:p>
            <a:pPr marL="109538" lvl="1" indent="0">
              <a:buNone/>
            </a:pPr>
            <a:r>
              <a:rPr lang="en-US" dirty="0" smtClean="0"/>
              <a:t>If  at any time there is a question about our product, our warranty, or installation; please feel free to reach out to myself or our California facility at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9538" lvl="1" indent="0">
              <a:buNone/>
            </a:pPr>
            <a:r>
              <a:rPr lang="en-US" b="1" dirty="0" smtClean="0"/>
              <a:t>EGR California - 800 </a:t>
            </a:r>
            <a:r>
              <a:rPr lang="en-US" b="1" dirty="0"/>
              <a:t>757 </a:t>
            </a:r>
            <a:r>
              <a:rPr lang="en-US" b="1" dirty="0" smtClean="0"/>
              <a:t>7075</a:t>
            </a:r>
          </a:p>
          <a:p>
            <a:pPr marL="109538" lvl="1" indent="0">
              <a:buNone/>
            </a:pPr>
            <a:r>
              <a:rPr lang="en-US" b="1" dirty="0" smtClean="0"/>
              <a:t>EGR Detroit – 248 848 1411</a:t>
            </a:r>
          </a:p>
          <a:p>
            <a:pPr marL="109538" lvl="1" indent="0">
              <a:buNone/>
            </a:pPr>
            <a:r>
              <a:rPr lang="en-US" b="1" dirty="0" smtClean="0"/>
              <a:t>Ken Jacoby – 248 878 6164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841" y="1558527"/>
            <a:ext cx="5503502" cy="36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24052" y="3992137"/>
            <a:ext cx="11055055" cy="8338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00" y="5969903"/>
            <a:ext cx="1356931" cy="37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97" y="2163337"/>
            <a:ext cx="3930363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3578" y="3992137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General Motors</a:t>
            </a:r>
          </a:p>
          <a:p>
            <a:pPr lvl="0" algn="ctr" defTabSz="9144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ADI Presentation</a:t>
            </a:r>
          </a:p>
          <a:p>
            <a:pPr lvl="0" algn="ctr" defTabSz="914400"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175872"/>
            <a:ext cx="8382000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  <a:bevel/>
          </a:ln>
          <a:effectLst>
            <a:innerShdw blurRad="63500" dir="16200000">
              <a:srgbClr val="C00000">
                <a:alpha val="50000"/>
              </a:srgbClr>
            </a:innerShdw>
          </a:effectLst>
          <a:scene3d>
            <a:camera prst="orthographicFront"/>
            <a:lightRig rig="flat" dir="t"/>
          </a:scene3d>
          <a:sp3d extrusionH="82550" contourW="12700" prstMaterial="dkEdge">
            <a:bevelT w="152400" h="50800" prst="softRound"/>
            <a:bevelB prst="angle"/>
            <a:extrusionClr>
              <a:srgbClr val="FF0000"/>
            </a:extrusionClr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Opportunity is knocking…..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69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>
          <a:xfrm>
            <a:off x="1271457" y="1230069"/>
            <a:ext cx="9745801" cy="4915298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cap="none" dirty="0">
                <a:solidFill>
                  <a:prstClr val="black"/>
                </a:solidFill>
              </a:rPr>
              <a:t>The good news- GM ADIs/dealers are doing really well with bed covers and bed accessories!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endParaRPr lang="en-US" sz="1800" cap="none" dirty="0">
              <a:solidFill>
                <a:prstClr val="black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cap="none" dirty="0">
                <a:solidFill>
                  <a:prstClr val="black"/>
                </a:solidFill>
              </a:rPr>
              <a:t>The better news- over 50% of truck buyers say they want a bed cover. On 5.8’ (Crew Cab ) trucks that percentage goes up to 76% when presented with today’s options! What is the percentage you are getting?</a:t>
            </a: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endParaRPr lang="en-US" sz="1800" cap="none" dirty="0">
              <a:solidFill>
                <a:prstClr val="black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cap="none" dirty="0">
                <a:solidFill>
                  <a:prstClr val="black"/>
                </a:solidFill>
              </a:rPr>
              <a:t>GM has developed a first class program……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800" cap="none" dirty="0">
                <a:solidFill>
                  <a:prstClr val="black"/>
                </a:solidFill>
              </a:rPr>
              <a:t>Genuine products utilize the powerful Chevy and GMC brand!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800" cap="none" dirty="0">
                <a:solidFill>
                  <a:prstClr val="black"/>
                </a:solidFill>
              </a:rPr>
              <a:t>IBP brings you quicker to market solutions to keep your dealers buying from you!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endParaRPr lang="en-US" sz="1800" cap="none" dirty="0">
              <a:solidFill>
                <a:prstClr val="black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cap="none" dirty="0">
                <a:solidFill>
                  <a:prstClr val="black"/>
                </a:solidFill>
              </a:rPr>
              <a:t>The proof is in the numbers-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1800" cap="none" dirty="0">
                <a:solidFill>
                  <a:prstClr val="black"/>
                </a:solidFill>
              </a:rPr>
              <a:t>GM purchases from Truck Hero have doubled in the last three years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buClrTx/>
              <a:buFontTx/>
              <a:buChar char="-"/>
            </a:pPr>
            <a:endParaRPr lang="en-US" sz="1800" cap="none" dirty="0">
              <a:solidFill>
                <a:prstClr val="black"/>
              </a:solidFill>
            </a:endParaRPr>
          </a:p>
          <a:p>
            <a:pPr lvl="0" defTabSz="914400">
              <a:lnSpc>
                <a:spcPct val="100000"/>
              </a:lnSpc>
              <a:spcBef>
                <a:spcPts val="0"/>
              </a:spcBef>
              <a:buClrTx/>
            </a:pPr>
            <a:r>
              <a:rPr lang="en-US" sz="1800" cap="none" dirty="0">
                <a:solidFill>
                  <a:prstClr val="black"/>
                </a:solidFill>
              </a:rPr>
              <a:t>There has never been a better time to be in the truck bed accessories business – make sure your dealers are getting their share!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Truck Hero Current GM Programs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29" y="1024760"/>
            <a:ext cx="7997272" cy="54791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" y="144800"/>
            <a:ext cx="8425545" cy="55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664367">
            <a:off x="3058028" y="1537582"/>
            <a:ext cx="56207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Great for Lease vehicles and Business Choice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728" y="5806226"/>
            <a:ext cx="684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PRICE LEADER      </a:t>
            </a:r>
            <a:r>
              <a:rPr lang="en-US" sz="3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$150 lease residual</a:t>
            </a:r>
            <a:endParaRPr lang="en-US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21"/>
            <a:ext cx="8292162" cy="640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215" y="1116759"/>
            <a:ext cx="416742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Premier Soft Roll-Up Tonneau Cover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features ONE-PERSON CARGO BED ACCESS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quick dealership installation: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Smooth, stylish looks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Industrial grade, leather grained vinyl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Weather-resistant design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Easy, one-hand operation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Auto tension control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Works with or without Sport Bar!!!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62" y="1009587"/>
            <a:ext cx="4057792" cy="2950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217575"/>
            <a:ext cx="8856618" cy="2194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164158">
            <a:off x="3142526" y="2758402"/>
            <a:ext cx="61927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Works w/without Sport Bar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215" y="6150114"/>
            <a:ext cx="432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$150 lease residual</a:t>
            </a:r>
            <a:endParaRPr 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9900" y="5969903"/>
            <a:ext cx="1356931" cy="374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279" y="1257137"/>
            <a:ext cx="4324350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493" y="4114800"/>
            <a:ext cx="10883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Ken Jacoby – Technical Sales Manager – Detroit,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9" y="302747"/>
            <a:ext cx="9047679" cy="5606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264842">
            <a:off x="1551995" y="2917299"/>
            <a:ext cx="5295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Superior feature and benefits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competitive pricing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Great for Lease and BC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732" y="5981818"/>
            <a:ext cx="90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>
                <a:solidFill>
                  <a:srgbClr val="FF0000"/>
                </a:solidFill>
                <a:latin typeface="Impact" panose="020B0806030902050204" pitchFamily="34" charset="0"/>
              </a:rPr>
              <a:t>$150 lease residual </a:t>
            </a:r>
            <a:r>
              <a:rPr lang="en-US" sz="36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                               PRICE LEADER</a:t>
            </a:r>
            <a:endParaRPr lang="en-US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14" y="168531"/>
            <a:ext cx="8177398" cy="55670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516118">
            <a:off x="3881715" y="1767345"/>
            <a:ext cx="58456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Priced hundreds below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other hard rolling covers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Easy install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6552" y="5735624"/>
            <a:ext cx="902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Impact" panose="020B0806030902050204" pitchFamily="34" charset="0"/>
              </a:rPr>
              <a:t>Fastest growing         $300 lease residual </a:t>
            </a:r>
            <a:endParaRPr lang="en-US" sz="360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48" y="276675"/>
            <a:ext cx="8128265" cy="554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251" y="5822954"/>
            <a:ext cx="4535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$450. Lease residual</a:t>
            </a:r>
            <a:endParaRPr lang="en-US" sz="4000" b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84" y="868268"/>
            <a:ext cx="7145383" cy="553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988" y="82411"/>
            <a:ext cx="7887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Available in IBP for Colorado/Canyon</a:t>
            </a:r>
            <a:endParaRPr 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86" y="603261"/>
            <a:ext cx="772006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9907283">
            <a:off x="2509307" y="1934987"/>
            <a:ext cx="39083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Perfect for trucks with spray in</a:t>
            </a:r>
          </a:p>
        </p:txBody>
      </p:sp>
    </p:spTree>
    <p:extLst>
      <p:ext uri="{BB962C8B-B14F-4D97-AF65-F5344CB8AC3E}">
        <p14:creationId xmlns:p14="http://schemas.microsoft.com/office/powerpoint/2010/main" val="5420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93" y="1076045"/>
            <a:ext cx="6611305" cy="327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84" r="3296" b="6493"/>
          <a:stretch/>
        </p:blipFill>
        <p:spPr>
          <a:xfrm>
            <a:off x="2688898" y="4348456"/>
            <a:ext cx="6477000" cy="2129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489544">
            <a:off x="4128523" y="2580498"/>
            <a:ext cx="4293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Driver or Passenger side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844" y="245048"/>
            <a:ext cx="8076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 smtClean="0">
                <a:solidFill>
                  <a:srgbClr val="FF0000"/>
                </a:solidFill>
                <a:latin typeface="Impact" panose="020B0806030902050204" pitchFamily="34" charset="0"/>
              </a:rPr>
              <a:t>Great for Showroom Displaying </a:t>
            </a:r>
            <a:endParaRPr lang="en-US" sz="4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8720" y="809897"/>
            <a:ext cx="9509760" cy="610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Talk numbers Mr. GM do you know that 52% of </a:t>
            </a:r>
            <a:r>
              <a:rPr lang="en-US" sz="2700" dirty="0" smtClean="0">
                <a:solidFill>
                  <a:prstClr val="black"/>
                </a:solidFill>
              </a:rPr>
              <a:t>truck </a:t>
            </a:r>
            <a:r>
              <a:rPr lang="en-US" sz="2700" dirty="0">
                <a:solidFill>
                  <a:prstClr val="black"/>
                </a:solidFill>
              </a:rPr>
              <a:t>buyers are looking to cover the bed of their truck ?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The average gross profit on a truck bed </a:t>
            </a:r>
            <a:r>
              <a:rPr lang="en-US" sz="2700" dirty="0" smtClean="0">
                <a:solidFill>
                  <a:prstClr val="black"/>
                </a:solidFill>
              </a:rPr>
              <a:t>cover </a:t>
            </a:r>
            <a:r>
              <a:rPr lang="en-US" sz="2700" dirty="0">
                <a:solidFill>
                  <a:prstClr val="black"/>
                </a:solidFill>
              </a:rPr>
              <a:t>is $200, how many trucks did you sell last month ?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Do you know vehicles in showroom with accessories sell faster than non accessorized vehicles ? 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Dealerships that feature two or more trucks with bed covers  increase penetration 3 fold .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Track you success’, Do you know the last vehicle we up- fitted brought an extra $400 gross profit to your dealership ?</a:t>
            </a:r>
          </a:p>
          <a:p>
            <a:pPr marL="342900" lvl="0" indent="-342900" defTabSz="9144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black"/>
                </a:solidFill>
              </a:rPr>
              <a:t>Tee it up…walk the lot, know your dealerships’ clientele, know the dealerships needs (trucks without </a:t>
            </a:r>
            <a:r>
              <a:rPr lang="en-US" sz="2700" dirty="0" err="1">
                <a:solidFill>
                  <a:prstClr val="black"/>
                </a:solidFill>
              </a:rPr>
              <a:t>bedliners</a:t>
            </a:r>
            <a:r>
              <a:rPr lang="en-US" sz="2700" dirty="0">
                <a:solidFill>
                  <a:prstClr val="black"/>
                </a:solidFill>
              </a:rPr>
              <a:t>, cars without splash guards, etc.)</a:t>
            </a:r>
          </a:p>
        </p:txBody>
      </p:sp>
    </p:spTree>
    <p:extLst>
      <p:ext uri="{BB962C8B-B14F-4D97-AF65-F5344CB8AC3E}">
        <p14:creationId xmlns:p14="http://schemas.microsoft.com/office/powerpoint/2010/main" val="36185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96992" y="3267119"/>
            <a:ext cx="471103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/>
              <a:t>Western Region</a:t>
            </a:r>
          </a:p>
          <a:p>
            <a:pPr>
              <a:defRPr/>
            </a:pPr>
            <a:r>
              <a:rPr lang="en-US" dirty="0" smtClean="0"/>
              <a:t>OEM Field </a:t>
            </a:r>
            <a:r>
              <a:rPr lang="en-US" dirty="0"/>
              <a:t>Sales Manager</a:t>
            </a:r>
          </a:p>
          <a:p>
            <a:pPr>
              <a:defRPr/>
            </a:pPr>
            <a:r>
              <a:rPr lang="en-US" dirty="0"/>
              <a:t>Justin Locke</a:t>
            </a:r>
          </a:p>
          <a:p>
            <a:pPr>
              <a:defRPr/>
            </a:pPr>
            <a:r>
              <a:rPr lang="en-US" dirty="0"/>
              <a:t>184 Depot Ln</a:t>
            </a:r>
          </a:p>
          <a:p>
            <a:pPr>
              <a:defRPr/>
            </a:pPr>
            <a:r>
              <a:rPr lang="en-US" dirty="0"/>
              <a:t>Holland, MI 49424</a:t>
            </a:r>
          </a:p>
          <a:p>
            <a:pPr>
              <a:defRPr/>
            </a:pPr>
            <a:r>
              <a:rPr lang="en-US" dirty="0"/>
              <a:t>Mobile: (989) 317-6316</a:t>
            </a:r>
          </a:p>
          <a:p>
            <a:pPr>
              <a:defRPr/>
            </a:pPr>
            <a:r>
              <a:rPr lang="en-US" dirty="0"/>
              <a:t>Email: Justin.locke@truck-hero.com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4949" y="371621"/>
            <a:ext cx="466872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/>
              <a:t>VP OEM Sales and Special Markets</a:t>
            </a:r>
          </a:p>
          <a:p>
            <a:pPr>
              <a:defRPr/>
            </a:pPr>
            <a:r>
              <a:rPr lang="en-US" dirty="0"/>
              <a:t>Jeff Fink</a:t>
            </a:r>
          </a:p>
          <a:p>
            <a:pPr>
              <a:defRPr/>
            </a:pPr>
            <a:r>
              <a:rPr lang="en-US" dirty="0" smtClean="0"/>
              <a:t>20870 N River Ridge </a:t>
            </a:r>
            <a:r>
              <a:rPr lang="en-US" dirty="0" err="1" smtClean="0"/>
              <a:t>Dr</a:t>
            </a:r>
            <a:endParaRPr lang="en-US" dirty="0"/>
          </a:p>
          <a:p>
            <a:pPr>
              <a:defRPr/>
            </a:pPr>
            <a:r>
              <a:rPr lang="en-US" dirty="0"/>
              <a:t>Bristol, IN 46507</a:t>
            </a:r>
          </a:p>
          <a:p>
            <a:pPr>
              <a:defRPr/>
            </a:pPr>
            <a:r>
              <a:rPr lang="en-US" dirty="0"/>
              <a:t>Mobile: (574) 361-0267</a:t>
            </a:r>
          </a:p>
          <a:p>
            <a:pPr>
              <a:defRPr/>
            </a:pPr>
            <a:r>
              <a:rPr lang="en-US" dirty="0"/>
              <a:t>Email: Jeff.Fink@truck-hero.com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308683"/>
            <a:ext cx="4381520" cy="2677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Eastern Region </a:t>
            </a:r>
          </a:p>
          <a:p>
            <a:r>
              <a:rPr lang="en-US" dirty="0" smtClean="0"/>
              <a:t>Senior OEM Field Sales Manager </a:t>
            </a:r>
          </a:p>
          <a:p>
            <a:r>
              <a:rPr lang="en-US" dirty="0" smtClean="0"/>
              <a:t>Rick Davis</a:t>
            </a:r>
          </a:p>
          <a:p>
            <a:r>
              <a:rPr lang="en-US" dirty="0" smtClean="0"/>
              <a:t>124 Coates Ave</a:t>
            </a:r>
          </a:p>
          <a:p>
            <a:r>
              <a:rPr lang="en-US" dirty="0" smtClean="0"/>
              <a:t>New Castle, PA 16101</a:t>
            </a:r>
          </a:p>
          <a:p>
            <a:r>
              <a:rPr lang="en-US" dirty="0" smtClean="0"/>
              <a:t>Mobile (724) 698-3610</a:t>
            </a:r>
          </a:p>
          <a:p>
            <a:r>
              <a:rPr lang="en-US" dirty="0" smtClean="0"/>
              <a:t>Email: rick.davis@truck-hero.com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Heiti Std R" pitchFamily="34" charset="-128"/>
                <a:ea typeface="Adobe Heiti Std R" pitchFamily="34" charset="-128"/>
                <a:cs typeface="Verdana" panose="020B0604030504040204" pitchFamily="34" charset="0"/>
              </a:rPr>
              <a:t>General Product Categories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dobe Heiti Std R" pitchFamily="34" charset="-128"/>
              <a:ea typeface="Adobe Heiti Std R" pitchFamily="34" charset="-128"/>
              <a:cs typeface="Verdana" panose="020B060403050404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69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>
          <a:xfrm>
            <a:off x="457200" y="1404169"/>
            <a:ext cx="3475683" cy="444170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Egr</a:t>
            </a:r>
            <a:r>
              <a:rPr lang="en-US" dirty="0" smtClean="0">
                <a:solidFill>
                  <a:schemeClr val="accent1"/>
                </a:solidFill>
              </a:rPr>
              <a:t> has a wide range of products for customizing your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Hood Deflectors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Window Deflectors</a:t>
            </a:r>
          </a:p>
          <a:p>
            <a:pPr marL="342900" indent="-342900" defTabSz="920750">
              <a:buFont typeface="Arial" panose="020B0604020202020204" pitchFamily="34" charset="0"/>
              <a:buChar char="•"/>
              <a:tabLst>
                <a:tab pos="401638" algn="l"/>
                <a:tab pos="3948113" algn="l"/>
                <a:tab pos="405923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Fender Flares</a:t>
            </a:r>
          </a:p>
          <a:p>
            <a:pPr marL="342900" indent="-342900" defTabSz="920750">
              <a:buFont typeface="Arial" panose="020B0604020202020204" pitchFamily="34" charset="0"/>
              <a:buChar char="•"/>
              <a:tabLst>
                <a:tab pos="401638" algn="l"/>
                <a:tab pos="3948113" algn="l"/>
                <a:tab pos="405923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Body Side Moldings</a:t>
            </a:r>
          </a:p>
          <a:p>
            <a:pPr marL="342900" indent="-342900" defTabSz="920750">
              <a:buFont typeface="Arial" panose="020B0604020202020204" pitchFamily="34" charset="0"/>
              <a:buChar char="•"/>
              <a:tabLst>
                <a:tab pos="401638" algn="l"/>
                <a:tab pos="3948113" algn="l"/>
                <a:tab pos="4059238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More to come…</a:t>
            </a:r>
          </a:p>
          <a:p>
            <a:pPr marL="0" lvl="1" indent="455613" defTabSz="288925">
              <a:buFont typeface="Arial" panose="020B0604020202020204" pitchFamily="34" charset="0"/>
              <a:buChar char="•"/>
              <a:tabLst>
                <a:tab pos="401638" algn="l"/>
                <a:tab pos="3948113" algn="l"/>
                <a:tab pos="4059238" algn="l"/>
                <a:tab pos="5084763" algn="l"/>
                <a:tab pos="5430838" algn="l"/>
                <a:tab pos="6345238" algn="l"/>
                <a:tab pos="6802438" algn="l"/>
                <a:tab pos="9088438" algn="l"/>
              </a:tabLs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667" y="1126273"/>
            <a:ext cx="8209174" cy="46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Hood Deflectors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58" y="1027124"/>
            <a:ext cx="5110970" cy="5289534"/>
          </a:xfrm>
        </p:spPr>
        <p:txBody>
          <a:bodyPr>
            <a:normAutofit/>
          </a:bodyPr>
          <a:lstStyle/>
          <a:p>
            <a:pPr marL="456960" lvl="1" indent="0">
              <a:buNone/>
            </a:pPr>
            <a:r>
              <a:rPr lang="en-US" b="1" dirty="0" smtClean="0"/>
              <a:t>3 Distinct Styles of Hood Deflectors to choose from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Smoke Black – Opaque smoked acrylic material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Matte Black – Unique finish on top of acrylic material for a stylish look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Chrome – ABS plastic material that has a chrome finish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73200" y="3389101"/>
            <a:ext cx="4092420" cy="26370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713" y="1148576"/>
            <a:ext cx="3965346" cy="2517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2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Side Window Deflectors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58" y="1027124"/>
            <a:ext cx="5110970" cy="5289534"/>
          </a:xfrm>
        </p:spPr>
        <p:txBody>
          <a:bodyPr>
            <a:normAutofit/>
          </a:bodyPr>
          <a:lstStyle/>
          <a:p>
            <a:pPr marL="109538" lvl="1" indent="0">
              <a:buNone/>
            </a:pPr>
            <a:r>
              <a:rPr lang="en-US" b="1" dirty="0" smtClean="0"/>
              <a:t>2 Styles of Side Window Deflectors</a:t>
            </a:r>
          </a:p>
          <a:p>
            <a:pPr marL="109538" lvl="1" indent="0">
              <a:buNone/>
            </a:pPr>
            <a:r>
              <a:rPr lang="en-US" b="1" dirty="0" smtClean="0"/>
              <a:t>In-Channel Deflectors and Tape-On Deflectors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In-Channel is held in by tension throughout the window sill and small barbs that are molded into the parts to help grip into the weather stripping.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 Tape-On Deflectors are the most widely known, however they are starting to be overtaken in the volume of sales of In-Channel deflectors. 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marL="109538" lvl="1" indent="0" algn="ctr">
              <a:buNone/>
            </a:pPr>
            <a:r>
              <a:rPr lang="en-US" b="1" dirty="0" smtClean="0"/>
              <a:t>Available in Smoked Acrylic and Matte Black for most applications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115" y="1160501"/>
            <a:ext cx="3842061" cy="2526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352" y="3423425"/>
            <a:ext cx="4440664" cy="2497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45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Fender Flares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58" y="1027124"/>
            <a:ext cx="5110970" cy="5289534"/>
          </a:xfrm>
        </p:spPr>
        <p:txBody>
          <a:bodyPr>
            <a:normAutofit lnSpcReduction="10000"/>
          </a:bodyPr>
          <a:lstStyle/>
          <a:p>
            <a:pPr marL="109538" lvl="1" indent="0">
              <a:buNone/>
            </a:pPr>
            <a:r>
              <a:rPr lang="en-US" b="1" dirty="0" smtClean="0"/>
              <a:t>Another unique accessory to help customize a truck is the EGR Fender Flare Products</a:t>
            </a:r>
          </a:p>
          <a:p>
            <a:pPr marL="109538" lvl="1" indent="0">
              <a:buNone/>
            </a:pPr>
            <a:endParaRPr lang="en-US" b="1" dirty="0"/>
          </a:p>
          <a:p>
            <a:pPr marL="109538" lvl="1" indent="0">
              <a:buNone/>
            </a:pPr>
            <a:r>
              <a:rPr lang="en-US" b="1" dirty="0" smtClean="0"/>
              <a:t>Available in 2 different styles</a:t>
            </a:r>
          </a:p>
          <a:p>
            <a:pPr marL="566738" lvl="1" indent="-457200">
              <a:buFont typeface="+mj-lt"/>
              <a:buAutoNum type="arabicPeriod"/>
            </a:pPr>
            <a:r>
              <a:rPr lang="en-US" b="1" dirty="0" smtClean="0"/>
              <a:t>Rugged</a:t>
            </a:r>
          </a:p>
          <a:p>
            <a:pPr marL="566738" lvl="1" indent="-457200">
              <a:buFont typeface="+mj-lt"/>
              <a:buAutoNum type="arabicPeriod"/>
            </a:pPr>
            <a:r>
              <a:rPr lang="en-US" b="1" dirty="0" smtClean="0"/>
              <a:t>Bolt-On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We pride ourselves in utilizing already existing mounting holes and existing hardware.  All Fender Flares are no drill applications. 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Fender Flares are made out of 100% UV Stable Black ABS, and can also be painted to match the color of the truck fresh out of the box for the fully customized look of the vehicle.  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9" name="Picture 8" descr="2016 Silverado Front FF - Bolt 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376" y="1092819"/>
            <a:ext cx="3593569" cy="33285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2016 Sierra Rear FF - Rugged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555" y="2932772"/>
            <a:ext cx="3186969" cy="28722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44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Body Side Moldings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58" y="1027124"/>
            <a:ext cx="5110969" cy="5289534"/>
          </a:xfrm>
        </p:spPr>
        <p:txBody>
          <a:bodyPr>
            <a:normAutofit lnSpcReduction="10000"/>
          </a:bodyPr>
          <a:lstStyle/>
          <a:p>
            <a:pPr marL="109538" lvl="1" indent="0">
              <a:buNone/>
            </a:pPr>
            <a:r>
              <a:rPr lang="en-US" b="1" dirty="0" smtClean="0"/>
              <a:t>Another unique accessory to help customize a truck is the EGR Body Side Moldings</a:t>
            </a:r>
          </a:p>
          <a:p>
            <a:pPr marL="109538" lvl="1" indent="0">
              <a:buNone/>
            </a:pPr>
            <a:endParaRPr lang="en-US" b="1" dirty="0"/>
          </a:p>
          <a:p>
            <a:pPr marL="109538" lvl="1" indent="0">
              <a:buNone/>
            </a:pPr>
            <a:r>
              <a:rPr lang="en-US" b="1" dirty="0" smtClean="0"/>
              <a:t>Available in 2 different styles</a:t>
            </a:r>
          </a:p>
          <a:p>
            <a:pPr marL="566738" lvl="1" indent="-457200">
              <a:buFont typeface="+mj-lt"/>
              <a:buAutoNum type="arabicPeriod"/>
            </a:pPr>
            <a:r>
              <a:rPr lang="en-US" b="1" dirty="0" smtClean="0"/>
              <a:t>Rugged</a:t>
            </a:r>
          </a:p>
          <a:p>
            <a:pPr marL="566738" lvl="1" indent="-457200">
              <a:buFont typeface="+mj-lt"/>
              <a:buAutoNum type="arabicPeriod"/>
            </a:pPr>
            <a:r>
              <a:rPr lang="en-US" b="1" dirty="0" smtClean="0"/>
              <a:t>Bolt-On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Injection Molded Polyurethane to give your vehicle added protection against door dings and dents.   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Body Side Moldings are also 100% UV Stable material, and can also be painted to match.</a:t>
            </a:r>
            <a:br>
              <a:rPr lang="en-US" b="1" dirty="0" smtClean="0"/>
            </a:br>
            <a:endParaRPr lang="en-US" b="1" dirty="0" smtClean="0"/>
          </a:p>
          <a:p>
            <a:pPr marL="452438" lvl="1" indent="-342900"/>
            <a:r>
              <a:rPr lang="en-US" b="1" dirty="0" smtClean="0"/>
              <a:t>Makes a great pairing with the same style Fender Flare</a:t>
            </a:r>
          </a:p>
          <a:p>
            <a:pPr marL="452438" lvl="1" indent="-34290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7" name="Picture 6" descr="EGR-SEMA29_re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93" y="1116312"/>
            <a:ext cx="6046637" cy="487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Installation Videos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58" y="1103970"/>
            <a:ext cx="5110969" cy="5212687"/>
          </a:xfrm>
        </p:spPr>
        <p:txBody>
          <a:bodyPr>
            <a:normAutofit/>
          </a:bodyPr>
          <a:lstStyle/>
          <a:p>
            <a:pPr marL="109538" lvl="1" indent="0">
              <a:buNone/>
            </a:pPr>
            <a:r>
              <a:rPr lang="en-US" dirty="0" smtClean="0"/>
              <a:t>With the variety of products that we produce, we have been getting a lot of questions about the possibility of creating ‘How To’ videos.  </a:t>
            </a:r>
          </a:p>
          <a:p>
            <a:pPr marL="109538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have been working on creating generic and vehicle specific installation videos which you can find on our YouTube Channel</a:t>
            </a:r>
          </a:p>
          <a:p>
            <a:pPr marL="109538" lvl="1" indent="0">
              <a:buNone/>
            </a:pPr>
            <a:endParaRPr lang="en-US" dirty="0" smtClean="0"/>
          </a:p>
          <a:p>
            <a:pPr marL="109538" lvl="1" indent="0">
              <a:buNone/>
            </a:pPr>
            <a:r>
              <a:rPr lang="en-US" dirty="0" smtClean="0"/>
              <a:t>YouTube - </a:t>
            </a:r>
            <a:r>
              <a:rPr lang="en-US" dirty="0" err="1" smtClean="0">
                <a:hlinkClick r:id="rId2"/>
              </a:rPr>
              <a:t>EGRAutomotiveUSA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109538" lvl="1" indent="0">
              <a:buNone/>
            </a:pPr>
            <a:r>
              <a:rPr lang="en-US" b="1" dirty="0" smtClean="0"/>
              <a:t>EGR California - 800 </a:t>
            </a:r>
            <a:r>
              <a:rPr lang="en-US" b="1" dirty="0"/>
              <a:t>757 </a:t>
            </a:r>
            <a:r>
              <a:rPr lang="en-US" b="1" dirty="0" smtClean="0"/>
              <a:t>7075</a:t>
            </a:r>
          </a:p>
          <a:p>
            <a:pPr marL="109538" lvl="1" indent="0">
              <a:buNone/>
            </a:pPr>
            <a:r>
              <a:rPr lang="en-US" b="1" dirty="0" smtClean="0"/>
              <a:t>EGR Detroit – 248 848 1411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905" y="1226632"/>
            <a:ext cx="5265710" cy="46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569" y="1037062"/>
            <a:ext cx="6144324" cy="5575611"/>
          </a:xfr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06" y="0"/>
            <a:ext cx="8656082" cy="1143000"/>
          </a:xfrm>
        </p:spPr>
        <p:txBody>
          <a:bodyPr/>
          <a:lstStyle/>
          <a:p>
            <a:r>
              <a:rPr lang="en-US" b="1" dirty="0" smtClean="0"/>
              <a:t>LD Silverado Product Offerings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129392"/>
            <a:ext cx="1356931" cy="374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127" y="2215859"/>
            <a:ext cx="5356128" cy="3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vry Hybrid Template 16x9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41480</TotalTime>
  <Words>705</Words>
  <Application>Microsoft Office PowerPoint</Application>
  <PresentationFormat>Widescreen</PresentationFormat>
  <Paragraphs>153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Adobe Heiti Std R</vt:lpstr>
      <vt:lpstr>Arial</vt:lpstr>
      <vt:lpstr>Calibri</vt:lpstr>
      <vt:lpstr>Impact</vt:lpstr>
      <vt:lpstr>Verdana</vt:lpstr>
      <vt:lpstr>Wingdings</vt:lpstr>
      <vt:lpstr>Chevry Hybrid Template 16x9</vt:lpstr>
      <vt:lpstr>IBP Friday’s Training session    </vt:lpstr>
      <vt:lpstr>PowerPoint Presentation</vt:lpstr>
      <vt:lpstr>General Product Categories</vt:lpstr>
      <vt:lpstr>Hood Deflectors</vt:lpstr>
      <vt:lpstr>Side Window Deflectors</vt:lpstr>
      <vt:lpstr>Fender Flares</vt:lpstr>
      <vt:lpstr>Body Side Moldings</vt:lpstr>
      <vt:lpstr>Installation Videos</vt:lpstr>
      <vt:lpstr>LD Silverado Product Offerings</vt:lpstr>
      <vt:lpstr>HD Silverado Product Offerings</vt:lpstr>
      <vt:lpstr>Sierra LD/HD Product Offerings</vt:lpstr>
      <vt:lpstr>Colorado – Suburban – Tahoe - Yukon</vt:lpstr>
      <vt:lpstr>City Express Van Product Offerings</vt:lpstr>
      <vt:lpstr>Warranty or Questions</vt:lpstr>
      <vt:lpstr>PowerPoint Presentation</vt:lpstr>
      <vt:lpstr>Opportunity is knocking…..</vt:lpstr>
      <vt:lpstr>Truck Hero Current GM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Midori McSwain</dc:creator>
  <cp:lastModifiedBy>Leif E Settergren (C)</cp:lastModifiedBy>
  <cp:revision>1151</cp:revision>
  <cp:lastPrinted>2015-03-25T16:37:20Z</cp:lastPrinted>
  <dcterms:created xsi:type="dcterms:W3CDTF">2014-12-01T18:50:03Z</dcterms:created>
  <dcterms:modified xsi:type="dcterms:W3CDTF">2017-09-11T15:25:45Z</dcterms:modified>
</cp:coreProperties>
</file>